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A1343DA-1B4D-4B83-B56D-19831F649864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A33ECF8-E801-4DE6-8BC0-5ECB8D169B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343DA-1B4D-4B83-B56D-19831F649864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3ECF8-E801-4DE6-8BC0-5ECB8D169B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343DA-1B4D-4B83-B56D-19831F649864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3ECF8-E801-4DE6-8BC0-5ECB8D169B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A1343DA-1B4D-4B83-B56D-19831F649864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3ECF8-E801-4DE6-8BC0-5ECB8D169B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A1343DA-1B4D-4B83-B56D-19831F649864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A33ECF8-E801-4DE6-8BC0-5ECB8D169B9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A1343DA-1B4D-4B83-B56D-19831F649864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A33ECF8-E801-4DE6-8BC0-5ECB8D169B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A1343DA-1B4D-4B83-B56D-19831F649864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A33ECF8-E801-4DE6-8BC0-5ECB8D169B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343DA-1B4D-4B83-B56D-19831F649864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3ECF8-E801-4DE6-8BC0-5ECB8D169B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A1343DA-1B4D-4B83-B56D-19831F649864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A33ECF8-E801-4DE6-8BC0-5ECB8D169B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A1343DA-1B4D-4B83-B56D-19831F649864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A33ECF8-E801-4DE6-8BC0-5ECB8D169B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A1343DA-1B4D-4B83-B56D-19831F649864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A33ECF8-E801-4DE6-8BC0-5ECB8D169B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A1343DA-1B4D-4B83-B56D-19831F649864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A33ECF8-E801-4DE6-8BC0-5ECB8D169B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Business Cycle and Unemployment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problems that come with the business cycle: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1. Unemployment (comes with recession)</a:t>
            </a:r>
          </a:p>
          <a:p>
            <a:pPr>
              <a:buNone/>
            </a:pPr>
            <a:r>
              <a:rPr lang="en-US" dirty="0" smtClean="0"/>
              <a:t>2. Inflation (comes with expansion)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goal of a nation is “full employment.”</a:t>
            </a:r>
          </a:p>
          <a:p>
            <a:r>
              <a:rPr lang="en-US" dirty="0" smtClean="0"/>
              <a:t>Why is employment important?</a:t>
            </a:r>
          </a:p>
          <a:p>
            <a:r>
              <a:rPr lang="en-US" dirty="0" smtClean="0"/>
              <a:t>What are some effects of unemployment?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Unemployment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Definition: the percentage of the LABOR FORCE  that is not employed but is LOOKING FOR WORK.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Excluded from Unemployment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Those under 16 and over 65.</a:t>
            </a:r>
          </a:p>
          <a:p>
            <a:r>
              <a:rPr lang="en-US" dirty="0" smtClean="0"/>
              <a:t>Those in the armed forces.</a:t>
            </a:r>
          </a:p>
          <a:p>
            <a:r>
              <a:rPr lang="en-US" dirty="0" smtClean="0"/>
              <a:t>Those in school, prison, or asylums.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else is NOT counted in the labor force?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Homemakers and others who do not work for money.</a:t>
            </a:r>
          </a:p>
          <a:p>
            <a:r>
              <a:rPr lang="en-US" dirty="0" smtClean="0"/>
              <a:t>Discouraged workers.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Unemployment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Unemployment Rate = # of unemployed/# of people in the labor force.</a:t>
            </a:r>
          </a:p>
          <a:p>
            <a:r>
              <a:rPr lang="en-US" dirty="0" smtClean="0"/>
              <a:t>Why is the unemployment rate important?</a:t>
            </a:r>
          </a:p>
          <a:p>
            <a:pPr lvl="1"/>
            <a:r>
              <a:rPr lang="en-US" dirty="0" smtClean="0"/>
              <a:t>It is an indicator of the health of the economy.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Flaws in Unemployment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workers don’t get counted.</a:t>
            </a:r>
          </a:p>
          <a:p>
            <a:r>
              <a:rPr lang="en-US" dirty="0" smtClean="0"/>
              <a:t>Doesn’t include discouraged workers.</a:t>
            </a:r>
          </a:p>
          <a:p>
            <a:r>
              <a:rPr lang="en-US" dirty="0" smtClean="0"/>
              <a:t>Doesn’t take into account the “underemployed.”</a:t>
            </a:r>
          </a:p>
          <a:p>
            <a:r>
              <a:rPr lang="en-US" dirty="0" smtClean="0"/>
              <a:t>May count people who are between jobs as unemployed.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Unemployment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Frictional – those who are between jobs, demonstrates a competitive labor market</a:t>
            </a:r>
          </a:p>
          <a:p>
            <a:r>
              <a:rPr lang="en-US" dirty="0" smtClean="0"/>
              <a:t>Structural – workers’ skills don’t match available jobs</a:t>
            </a:r>
          </a:p>
          <a:p>
            <a:r>
              <a:rPr lang="en-US" dirty="0" smtClean="0"/>
              <a:t>Seasonal – Some jobs are available only at certain times of the year. Ex. Christmas tree farm workers.</a:t>
            </a:r>
          </a:p>
          <a:p>
            <a:r>
              <a:rPr lang="en-US" dirty="0" smtClean="0"/>
              <a:t>Cyclical – result of a downturn in the business cycle, cuts in production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Should the government do something about unemployment?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Texas Workforce Commission</a:t>
            </a:r>
          </a:p>
          <a:p>
            <a:r>
              <a:rPr lang="en-US" dirty="0" smtClean="0"/>
              <a:t>Job Training</a:t>
            </a:r>
          </a:p>
          <a:p>
            <a:r>
              <a:rPr lang="en-US" dirty="0" smtClean="0"/>
              <a:t>Drawbacks?</a:t>
            </a:r>
          </a:p>
          <a:p>
            <a:r>
              <a:rPr lang="en-US" dirty="0" smtClean="0"/>
              <a:t>Can government eliminate unemployment by controlling the business cycle?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Unemployment &amp; the 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Free market answer to the cause of unemployment?</a:t>
            </a:r>
          </a:p>
          <a:p>
            <a:r>
              <a:rPr lang="en-US" dirty="0" smtClean="0"/>
              <a:t>Supply and demand</a:t>
            </a:r>
          </a:p>
          <a:p>
            <a:r>
              <a:rPr lang="en-US" dirty="0" smtClean="0"/>
              <a:t>Difference between price that sellers of labor (workers) are asking and the price that buyers of labor (businesses) are willing to pay.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Business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Expansion</a:t>
            </a:r>
          </a:p>
          <a:p>
            <a:r>
              <a:rPr lang="en-US" dirty="0" smtClean="0"/>
              <a:t>Peak</a:t>
            </a:r>
          </a:p>
          <a:p>
            <a:r>
              <a:rPr lang="en-US" dirty="0" smtClean="0"/>
              <a:t>Recession</a:t>
            </a:r>
          </a:p>
          <a:p>
            <a:r>
              <a:rPr lang="en-US" dirty="0" smtClean="0"/>
              <a:t>Trough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Minimum Wage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effect does a government-mandated minimum wage have on employment?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Christian’s Role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Christian’s role in unemployment?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Expansion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GDP rises</a:t>
            </a:r>
          </a:p>
          <a:p>
            <a:r>
              <a:rPr lang="en-US" dirty="0" smtClean="0"/>
              <a:t>More jobs are available</a:t>
            </a:r>
          </a:p>
          <a:p>
            <a:r>
              <a:rPr lang="en-US" dirty="0" smtClean="0"/>
              <a:t>Unemployment rate falls</a:t>
            </a:r>
          </a:p>
          <a:p>
            <a:r>
              <a:rPr lang="en-US" dirty="0" smtClean="0"/>
              <a:t>National income expands</a:t>
            </a:r>
          </a:p>
          <a:p>
            <a:r>
              <a:rPr lang="en-US" dirty="0" smtClean="0"/>
              <a:t>People borrow to buy goods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Peak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Expansion halts</a:t>
            </a:r>
          </a:p>
          <a:p>
            <a:r>
              <a:rPr lang="en-US" dirty="0" smtClean="0"/>
              <a:t>Causes that prevent continued growth:</a:t>
            </a:r>
          </a:p>
          <a:p>
            <a:pPr lvl="1"/>
            <a:r>
              <a:rPr lang="en-US" dirty="0" smtClean="0"/>
              <a:t>Limited raw materials – overproduction?</a:t>
            </a:r>
          </a:p>
          <a:p>
            <a:pPr lvl="1"/>
            <a:r>
              <a:rPr lang="en-US" dirty="0" smtClean="0"/>
              <a:t>Limited labor  - price of labor rises</a:t>
            </a:r>
          </a:p>
          <a:p>
            <a:pPr lvl="1"/>
            <a:r>
              <a:rPr lang="en-US" dirty="0" smtClean="0"/>
              <a:t>Limited financial capital – rising interest rates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Shortages of land, labor, and capital result, creating high prices and cooling demand, beginning the recession phase.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Consumers slow their spending.</a:t>
            </a:r>
          </a:p>
          <a:p>
            <a:r>
              <a:rPr lang="en-US" dirty="0" smtClean="0"/>
              <a:t>First durable goods</a:t>
            </a:r>
          </a:p>
          <a:p>
            <a:r>
              <a:rPr lang="en-US" dirty="0" smtClean="0"/>
              <a:t>Sellers reduce inventory by cutting prices</a:t>
            </a:r>
          </a:p>
          <a:p>
            <a:r>
              <a:rPr lang="en-US" dirty="0" smtClean="0"/>
              <a:t>Production orders drop</a:t>
            </a:r>
          </a:p>
          <a:p>
            <a:r>
              <a:rPr lang="en-US" dirty="0" smtClean="0"/>
              <a:t>Production drops</a:t>
            </a:r>
          </a:p>
          <a:p>
            <a:r>
              <a:rPr lang="en-US" dirty="0" smtClean="0"/>
              <a:t>Workers aren’t needed and are laid off</a:t>
            </a:r>
          </a:p>
          <a:p>
            <a:r>
              <a:rPr lang="en-US" dirty="0" smtClean="0"/>
              <a:t>Whirlpool effect! Downward spiral.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Trough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Low prices</a:t>
            </a:r>
          </a:p>
          <a:p>
            <a:r>
              <a:rPr lang="en-US" dirty="0" smtClean="0"/>
              <a:t>High unemployment</a:t>
            </a:r>
          </a:p>
          <a:p>
            <a:r>
              <a:rPr lang="en-US" dirty="0" smtClean="0"/>
              <a:t>Depressed incomes</a:t>
            </a:r>
          </a:p>
          <a:p>
            <a:r>
              <a:rPr lang="en-US" dirty="0" smtClean="0"/>
              <a:t>Over an extended period of time, the recession becomes a depression.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the Business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Sunspot Theory – affects agriculture</a:t>
            </a:r>
          </a:p>
          <a:p>
            <a:r>
              <a:rPr lang="en-US" dirty="0" smtClean="0"/>
              <a:t>Psychological Theory – degree of confidence</a:t>
            </a:r>
          </a:p>
          <a:p>
            <a:r>
              <a:rPr lang="en-US" dirty="0" smtClean="0"/>
              <a:t>Monetary Theory – Changes in the money supply and interest rates</a:t>
            </a:r>
          </a:p>
          <a:p>
            <a:r>
              <a:rPr lang="en-US" dirty="0" smtClean="0"/>
              <a:t>Technology/Political Theories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Milton Friedman – Monetary Theory</a:t>
            </a:r>
          </a:p>
          <a:p>
            <a:r>
              <a:rPr lang="en-US" i="1" dirty="0" smtClean="0"/>
              <a:t>A Monetary History of the United States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Unemployment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292</TotalTime>
  <Words>517</Words>
  <Application>Microsoft Office PowerPoint</Application>
  <PresentationFormat>On-screen Show (4:3)</PresentationFormat>
  <Paragraphs>86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Verve</vt:lpstr>
      <vt:lpstr>The Business Cycle and Unemployment</vt:lpstr>
      <vt:lpstr>The Business Cycle</vt:lpstr>
      <vt:lpstr>Expansion Phase</vt:lpstr>
      <vt:lpstr>Peak Phase</vt:lpstr>
      <vt:lpstr>Recession</vt:lpstr>
      <vt:lpstr>Trough Phase</vt:lpstr>
      <vt:lpstr>Causes of the Business Cycle</vt:lpstr>
      <vt:lpstr>Slide 8</vt:lpstr>
      <vt:lpstr>Unemployment</vt:lpstr>
      <vt:lpstr>Slide 10</vt:lpstr>
      <vt:lpstr>Employment</vt:lpstr>
      <vt:lpstr>Unemployment Rate</vt:lpstr>
      <vt:lpstr>Excluded from Unemployment Statistics</vt:lpstr>
      <vt:lpstr>Who else is NOT counted in the labor force?</vt:lpstr>
      <vt:lpstr>Unemployment Rate</vt:lpstr>
      <vt:lpstr>Flaws in Unemployment Statistics</vt:lpstr>
      <vt:lpstr>Types of Unemployment</vt:lpstr>
      <vt:lpstr>Should the government do something about unemployment?</vt:lpstr>
      <vt:lpstr>Unemployment &amp; the Market</vt:lpstr>
      <vt:lpstr>Minimum Wage</vt:lpstr>
      <vt:lpstr>A Christian’s Role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Business Cycle and Unemployment</dc:title>
  <dc:creator>Cotton Blossom</dc:creator>
  <cp:lastModifiedBy>Cotton Blossom</cp:lastModifiedBy>
  <cp:revision>27</cp:revision>
  <dcterms:created xsi:type="dcterms:W3CDTF">2012-05-03T02:00:53Z</dcterms:created>
  <dcterms:modified xsi:type="dcterms:W3CDTF">2012-05-08T19:00:52Z</dcterms:modified>
</cp:coreProperties>
</file>